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62" r:id="rId4"/>
    <p:sldId id="263" r:id="rId5"/>
    <p:sldId id="258" r:id="rId6"/>
    <p:sldId id="259" r:id="rId7"/>
    <p:sldId id="260" r:id="rId8"/>
    <p:sldId id="261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0F009DF6-2B23-482A-8C8F-C80F53CD7CAA}" type="datetimeFigureOut">
              <a:rPr lang="ru-RU" smtClean="0"/>
              <a:pPr/>
              <a:t>31.03.2012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513F3593-5096-4DAB-8E7E-B07CB8B755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09DF6-2B23-482A-8C8F-C80F53CD7CAA}" type="datetimeFigureOut">
              <a:rPr lang="ru-RU" smtClean="0"/>
              <a:pPr/>
              <a:t>31.03.2012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F3593-5096-4DAB-8E7E-B07CB8B755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09DF6-2B23-482A-8C8F-C80F53CD7CAA}" type="datetimeFigureOut">
              <a:rPr lang="ru-RU" smtClean="0"/>
              <a:pPr/>
              <a:t>31.03.2012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F3593-5096-4DAB-8E7E-B07CB8B755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09DF6-2B23-482A-8C8F-C80F53CD7CAA}" type="datetimeFigureOut">
              <a:rPr lang="ru-RU" smtClean="0"/>
              <a:pPr/>
              <a:t>31.03.2012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F3593-5096-4DAB-8E7E-B07CB8B755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09DF6-2B23-482A-8C8F-C80F53CD7CAA}" type="datetimeFigureOut">
              <a:rPr lang="ru-RU" smtClean="0"/>
              <a:pPr/>
              <a:t>31.03.2012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F3593-5096-4DAB-8E7E-B07CB8B755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09DF6-2B23-482A-8C8F-C80F53CD7CAA}" type="datetimeFigureOut">
              <a:rPr lang="ru-RU" smtClean="0"/>
              <a:pPr/>
              <a:t>31.03.2012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F3593-5096-4DAB-8E7E-B07CB8B755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F009DF6-2B23-482A-8C8F-C80F53CD7CAA}" type="datetimeFigureOut">
              <a:rPr lang="ru-RU" smtClean="0"/>
              <a:pPr/>
              <a:t>31.03.2012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13F3593-5096-4DAB-8E7E-B07CB8B755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0F009DF6-2B23-482A-8C8F-C80F53CD7CAA}" type="datetimeFigureOut">
              <a:rPr lang="ru-RU" smtClean="0"/>
              <a:pPr/>
              <a:t>31.03.2012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513F3593-5096-4DAB-8E7E-B07CB8B755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09DF6-2B23-482A-8C8F-C80F53CD7CAA}" type="datetimeFigureOut">
              <a:rPr lang="ru-RU" smtClean="0"/>
              <a:pPr/>
              <a:t>31.03.2012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F3593-5096-4DAB-8E7E-B07CB8B755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09DF6-2B23-482A-8C8F-C80F53CD7CAA}" type="datetimeFigureOut">
              <a:rPr lang="ru-RU" smtClean="0"/>
              <a:pPr/>
              <a:t>31.03.2012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F3593-5096-4DAB-8E7E-B07CB8B755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09DF6-2B23-482A-8C8F-C80F53CD7CAA}" type="datetimeFigureOut">
              <a:rPr lang="ru-RU" smtClean="0"/>
              <a:pPr/>
              <a:t>31.03.2012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F3593-5096-4DAB-8E7E-B07CB8B755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0F009DF6-2B23-482A-8C8F-C80F53CD7CAA}" type="datetimeFigureOut">
              <a:rPr lang="ru-RU" smtClean="0"/>
              <a:pPr/>
              <a:t>31.03.2012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13F3593-5096-4DAB-8E7E-B07CB8B755B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5364088" y="692696"/>
            <a:ext cx="3528392" cy="5935751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/>
              <a:t> Обучающее сочинение-описание животного на основе личных впечатлений.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/>
              <a:t> Комплексный анализ текста.  Подготовка к экзамену.</a:t>
            </a:r>
            <a:endParaRPr lang="ru-RU" sz="3200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Развитие речи.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12" name="Picture 2" descr="G:\русский язык 5-6 классы\ДЛя открытого урока картинка болонки\болонка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916832"/>
            <a:ext cx="4896544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урока: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повторить композиционную схему описания, его смысловые части;</a:t>
            </a:r>
          </a:p>
          <a:p>
            <a:r>
              <a:rPr lang="ru-RU" dirty="0" smtClean="0"/>
              <a:t>научиться создавать сочинения данного типа, составлять сложный план, соответствующий структуре описания;</a:t>
            </a:r>
          </a:p>
          <a:p>
            <a:r>
              <a:rPr lang="ru-RU" dirty="0" smtClean="0"/>
              <a:t>отрабатывать навыки лингвистического разбора, комплексного анализа текста на данном материале.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66112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Что верно, а что нет ?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Текст состоит из предложений.</a:t>
            </a:r>
          </a:p>
          <a:p>
            <a:r>
              <a:rPr lang="ru-RU" dirty="0" smtClean="0"/>
              <a:t>К тексту нельзя придумать заглавие.</a:t>
            </a:r>
          </a:p>
          <a:p>
            <a:r>
              <a:rPr lang="ru-RU" dirty="0" smtClean="0"/>
              <a:t>Все предложения в тексте имеют границы.</a:t>
            </a:r>
          </a:p>
          <a:p>
            <a:r>
              <a:rPr lang="ru-RU" dirty="0" smtClean="0"/>
              <a:t>Предложения в тексте не имеют определенной последовательности.</a:t>
            </a:r>
          </a:p>
          <a:p>
            <a:r>
              <a:rPr lang="ru-RU" dirty="0" smtClean="0"/>
              <a:t>В тексте всегда о чем-то или о ком-то говорится.</a:t>
            </a:r>
          </a:p>
          <a:p>
            <a:r>
              <a:rPr lang="ru-RU" dirty="0" smtClean="0"/>
              <a:t>Текст можно разделить на части.</a:t>
            </a:r>
          </a:p>
          <a:p>
            <a:r>
              <a:rPr lang="ru-RU" dirty="0" smtClean="0"/>
              <a:t>Каждая часть текста записывается с красной строки.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517104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Проверяем: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276872"/>
            <a:ext cx="8147248" cy="429766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Текст состоит из предложений. </a:t>
            </a:r>
            <a:r>
              <a:rPr lang="ru-RU" dirty="0" smtClean="0">
                <a:solidFill>
                  <a:srgbClr val="FF0000"/>
                </a:solidFill>
              </a:rPr>
              <a:t>+</a:t>
            </a:r>
          </a:p>
          <a:p>
            <a:r>
              <a:rPr lang="ru-RU" dirty="0" smtClean="0"/>
              <a:t>К тексту нельзя придумать заглавие. </a:t>
            </a:r>
            <a:r>
              <a:rPr lang="ru-RU" dirty="0" smtClean="0">
                <a:solidFill>
                  <a:srgbClr val="FF0000"/>
                </a:solidFill>
              </a:rPr>
              <a:t>-</a:t>
            </a:r>
          </a:p>
          <a:p>
            <a:r>
              <a:rPr lang="ru-RU" dirty="0" smtClean="0"/>
              <a:t>Все предложения в тексте имеют границы. </a:t>
            </a:r>
            <a:r>
              <a:rPr lang="ru-RU" dirty="0" smtClean="0">
                <a:solidFill>
                  <a:srgbClr val="FF0000"/>
                </a:solidFill>
              </a:rPr>
              <a:t>+</a:t>
            </a:r>
          </a:p>
          <a:p>
            <a:r>
              <a:rPr lang="ru-RU" dirty="0" smtClean="0"/>
              <a:t>Предложения в тексте не имеют определенной последовательности. </a:t>
            </a:r>
            <a:r>
              <a:rPr lang="ru-RU" dirty="0" smtClean="0">
                <a:solidFill>
                  <a:srgbClr val="FF0000"/>
                </a:solidFill>
              </a:rPr>
              <a:t>-</a:t>
            </a:r>
          </a:p>
          <a:p>
            <a:r>
              <a:rPr lang="ru-RU" dirty="0" smtClean="0"/>
              <a:t>В тексте всегда о чем-то или о ком-то говорится. </a:t>
            </a:r>
            <a:r>
              <a:rPr lang="ru-RU" dirty="0" smtClean="0">
                <a:solidFill>
                  <a:srgbClr val="FF0000"/>
                </a:solidFill>
              </a:rPr>
              <a:t>+</a:t>
            </a:r>
          </a:p>
          <a:p>
            <a:r>
              <a:rPr lang="ru-RU" dirty="0" smtClean="0"/>
              <a:t>Текст можно разделить на части. </a:t>
            </a:r>
            <a:r>
              <a:rPr lang="ru-RU" dirty="0" smtClean="0">
                <a:solidFill>
                  <a:srgbClr val="FF0000"/>
                </a:solidFill>
              </a:rPr>
              <a:t>+</a:t>
            </a:r>
          </a:p>
          <a:p>
            <a:r>
              <a:rPr lang="ru-RU" dirty="0" smtClean="0"/>
              <a:t>Каждая часть текста записывается с красной строки. </a:t>
            </a:r>
            <a:r>
              <a:rPr lang="ru-RU" dirty="0" smtClean="0">
                <a:solidFill>
                  <a:srgbClr val="FF0000"/>
                </a:solidFill>
              </a:rPr>
              <a:t>+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 flipH="1">
            <a:off x="9828584" y="2132856"/>
            <a:ext cx="21602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+</a:t>
            </a:r>
            <a:br>
              <a:rPr lang="ru-RU" dirty="0" smtClean="0"/>
            </a:br>
            <a:r>
              <a:rPr lang="ru-RU" dirty="0" smtClean="0"/>
              <a:t>-</a:t>
            </a:r>
            <a:br>
              <a:rPr lang="ru-RU" dirty="0" smtClean="0"/>
            </a:br>
            <a:r>
              <a:rPr lang="ru-RU" dirty="0" smtClean="0"/>
              <a:t>+</a:t>
            </a:r>
            <a:br>
              <a:rPr lang="ru-RU" dirty="0" smtClean="0"/>
            </a:br>
            <a:r>
              <a:rPr lang="ru-RU" dirty="0" smtClean="0"/>
              <a:t>-</a:t>
            </a:r>
            <a:br>
              <a:rPr lang="ru-RU" dirty="0" smtClean="0"/>
            </a:br>
            <a:r>
              <a:rPr lang="ru-RU" dirty="0" smtClean="0"/>
              <a:t>+</a:t>
            </a:r>
            <a:br>
              <a:rPr lang="ru-RU" dirty="0" smtClean="0"/>
            </a:br>
            <a:r>
              <a:rPr lang="ru-RU" dirty="0" smtClean="0"/>
              <a:t>+</a:t>
            </a:r>
            <a:br>
              <a:rPr lang="ru-RU" dirty="0" smtClean="0"/>
            </a:br>
            <a:r>
              <a:rPr lang="ru-RU" dirty="0" smtClean="0"/>
              <a:t>+</a:t>
            </a:r>
            <a:br>
              <a:rPr lang="ru-RU" dirty="0" smtClean="0"/>
            </a:br>
            <a:r>
              <a:rPr lang="ru-RU" dirty="0" smtClean="0"/>
              <a:t>+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51710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Как отличить </a:t>
            </a:r>
            <a:r>
              <a:rPr lang="ru-RU" sz="3600" dirty="0" smtClean="0">
                <a:solidFill>
                  <a:srgbClr val="FF0000"/>
                </a:solidFill>
              </a:rPr>
              <a:t>описание</a:t>
            </a:r>
            <a:r>
              <a:rPr lang="ru-RU" sz="3600" dirty="0" smtClean="0"/>
              <a:t> от других типов речи?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Текст-описание позволяет составить представление о каком-либо предмете или явлении: </a:t>
            </a:r>
          </a:p>
          <a:p>
            <a:pPr>
              <a:buNone/>
            </a:pPr>
            <a:r>
              <a:rPr lang="ru-RU" dirty="0" smtClean="0"/>
              <a:t>                        в нём  указываются те </a:t>
            </a:r>
            <a:r>
              <a:rPr lang="ru-RU" dirty="0" smtClean="0">
                <a:solidFill>
                  <a:srgbClr val="FF0000"/>
                </a:solidFill>
              </a:rPr>
              <a:t>признаки</a:t>
            </a:r>
            <a:r>
              <a:rPr lang="ru-RU" dirty="0" smtClean="0"/>
              <a:t> одного или нескольких предметов (явлений), которые </a:t>
            </a:r>
          </a:p>
          <a:p>
            <a:pPr>
              <a:buNone/>
            </a:pPr>
            <a:r>
              <a:rPr lang="ru-RU" dirty="0" smtClean="0"/>
              <a:t>                        автор считает нужным отметить в соответствии со своим замыслом ( описать внешние</a:t>
            </a:r>
          </a:p>
          <a:p>
            <a:pPr>
              <a:buNone/>
            </a:pPr>
            <a:r>
              <a:rPr lang="ru-RU" dirty="0" smtClean="0"/>
              <a:t>                        признаки предмета, его назначение и т. п.). Обычно в таком тексте сначала передаётся </a:t>
            </a:r>
          </a:p>
          <a:p>
            <a:pPr>
              <a:buNone/>
            </a:pPr>
            <a:r>
              <a:rPr lang="ru-RU" dirty="0" smtClean="0"/>
              <a:t>                        </a:t>
            </a:r>
            <a:r>
              <a:rPr lang="ru-RU" dirty="0" smtClean="0">
                <a:solidFill>
                  <a:srgbClr val="FF0000"/>
                </a:solidFill>
              </a:rPr>
              <a:t>общее впечатление о предмете (явлении), </a:t>
            </a:r>
            <a:r>
              <a:rPr lang="ru-RU" dirty="0" smtClean="0"/>
              <a:t>а затем раскрываются его признаки, даётся его</a:t>
            </a:r>
          </a:p>
          <a:p>
            <a:pPr>
              <a:buNone/>
            </a:pPr>
            <a:r>
              <a:rPr lang="ru-RU" dirty="0" smtClean="0"/>
              <a:t>                        </a:t>
            </a:r>
            <a:r>
              <a:rPr lang="ru-RU" dirty="0" smtClean="0">
                <a:solidFill>
                  <a:srgbClr val="FF0000"/>
                </a:solidFill>
              </a:rPr>
              <a:t>детальное описание.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51710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Основные требования к содержанию текста.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1. Соответствие текста теме и основной мысли.</a:t>
            </a:r>
          </a:p>
          <a:p>
            <a:pPr>
              <a:buNone/>
            </a:pPr>
            <a:r>
              <a:rPr lang="ru-RU" dirty="0" smtClean="0"/>
              <a:t> 2. Полнота раскрытия темы.</a:t>
            </a:r>
          </a:p>
          <a:p>
            <a:pPr>
              <a:buNone/>
            </a:pPr>
            <a:r>
              <a:rPr lang="ru-RU" dirty="0" smtClean="0"/>
              <a:t> 3. Последовательность изложения                    (развертывание по плану).</a:t>
            </a:r>
          </a:p>
          <a:p>
            <a:pPr>
              <a:buNone/>
            </a:pPr>
            <a:r>
              <a:rPr lang="ru-RU" dirty="0" smtClean="0"/>
              <a:t>  4. Правильность выделения абзацев.</a:t>
            </a:r>
          </a:p>
          <a:p>
            <a:pPr>
              <a:buNone/>
            </a:pPr>
            <a:r>
              <a:rPr lang="ru-RU" dirty="0" smtClean="0"/>
              <a:t>  5. Достоверность фактического материала.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008112"/>
          </a:xfrm>
        </p:spPr>
        <p:txBody>
          <a:bodyPr/>
          <a:lstStyle/>
          <a:p>
            <a:pPr algn="ctr"/>
            <a:r>
              <a:rPr lang="ru-RU" dirty="0" smtClean="0"/>
              <a:t>План.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5089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1.Моя история знакомства с животным.</a:t>
            </a:r>
          </a:p>
          <a:p>
            <a:pPr>
              <a:buNone/>
            </a:pPr>
            <a:r>
              <a:rPr lang="ru-RU" dirty="0" smtClean="0"/>
              <a:t> 2. Описание его внешности:</a:t>
            </a:r>
          </a:p>
          <a:p>
            <a:pPr>
              <a:buNone/>
            </a:pPr>
            <a:r>
              <a:rPr lang="ru-RU" dirty="0" smtClean="0"/>
              <a:t>а) рост;</a:t>
            </a:r>
          </a:p>
          <a:p>
            <a:pPr>
              <a:buNone/>
            </a:pPr>
            <a:r>
              <a:rPr lang="ru-RU" dirty="0" smtClean="0"/>
              <a:t>б) шерсть;</a:t>
            </a:r>
          </a:p>
          <a:p>
            <a:pPr>
              <a:buNone/>
            </a:pPr>
            <a:r>
              <a:rPr lang="ru-RU" dirty="0" smtClean="0"/>
              <a:t>в) мордочка;</a:t>
            </a:r>
          </a:p>
          <a:p>
            <a:pPr>
              <a:buNone/>
            </a:pPr>
            <a:r>
              <a:rPr lang="ru-RU" dirty="0" smtClean="0"/>
              <a:t>г) глаза; </a:t>
            </a:r>
          </a:p>
          <a:p>
            <a:pPr>
              <a:buNone/>
            </a:pPr>
            <a:r>
              <a:rPr lang="ru-RU" dirty="0" err="1" smtClean="0"/>
              <a:t>д</a:t>
            </a:r>
            <a:r>
              <a:rPr lang="ru-RU" dirty="0" smtClean="0"/>
              <a:t>) хвост.</a:t>
            </a:r>
          </a:p>
          <a:p>
            <a:pPr>
              <a:buNone/>
            </a:pPr>
            <a:r>
              <a:rPr lang="ru-RU" dirty="0" smtClean="0"/>
              <a:t> 3.  Повадки животного.</a:t>
            </a:r>
          </a:p>
          <a:p>
            <a:pPr>
              <a:buNone/>
            </a:pPr>
            <a:r>
              <a:rPr lang="ru-RU" dirty="0" smtClean="0"/>
              <a:t>4.  Моё отношение к нему.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792088"/>
          </a:xfrm>
        </p:spPr>
        <p:txBody>
          <a:bodyPr/>
          <a:lstStyle/>
          <a:p>
            <a:pPr algn="ctr"/>
            <a:r>
              <a:rPr lang="ru-RU" dirty="0" smtClean="0"/>
              <a:t>Материалы к сочинению.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01774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3200" dirty="0" smtClean="0"/>
              <a:t>1.Моя история знакомства с животным.</a:t>
            </a:r>
          </a:p>
          <a:p>
            <a:pPr>
              <a:buNone/>
            </a:pPr>
            <a:r>
              <a:rPr lang="ru-RU" sz="3200" dirty="0" smtClean="0"/>
              <a:t>      2. Описание его внешности:</a:t>
            </a:r>
          </a:p>
          <a:p>
            <a:pPr>
              <a:buNone/>
            </a:pPr>
            <a:r>
              <a:rPr lang="ru-RU" sz="3200" dirty="0" smtClean="0"/>
              <a:t>а) рост (</a:t>
            </a:r>
            <a:r>
              <a:rPr lang="ru-RU" sz="3200" dirty="0" smtClean="0"/>
              <a:t>высокий, статный, небольшой, крохотный, карликовый); </a:t>
            </a: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б) шерсть (лоснящаяся, блестящая, в крапинку, огненная, пепельная, дымчатая);</a:t>
            </a:r>
          </a:p>
          <a:p>
            <a:pPr>
              <a:buNone/>
            </a:pPr>
            <a:r>
              <a:rPr lang="ru-RU" sz="3200" dirty="0" smtClean="0"/>
              <a:t>в) мордочка (смешная, приплюснутая, интересная);</a:t>
            </a:r>
          </a:p>
          <a:p>
            <a:pPr>
              <a:buNone/>
            </a:pPr>
            <a:r>
              <a:rPr lang="ru-RU" sz="3200" dirty="0" smtClean="0"/>
              <a:t>г) глаза, взгляд (выразительные, умные, доверчивый, сосредоточенный);</a:t>
            </a:r>
          </a:p>
          <a:p>
            <a:pPr>
              <a:buNone/>
            </a:pPr>
            <a:r>
              <a:rPr lang="ru-RU" sz="3200" dirty="0" err="1" smtClean="0"/>
              <a:t>д</a:t>
            </a:r>
            <a:r>
              <a:rPr lang="ru-RU" sz="3200" dirty="0" smtClean="0"/>
              <a:t>) хвост ( куцый, богатый, роскошный, малюсенький). </a:t>
            </a:r>
          </a:p>
          <a:p>
            <a:pPr>
              <a:buNone/>
            </a:pPr>
            <a:r>
              <a:rPr lang="ru-RU" sz="3200" dirty="0" smtClean="0"/>
              <a:t>3.  Повадки животного.</a:t>
            </a:r>
          </a:p>
          <a:p>
            <a:pPr>
              <a:buNone/>
            </a:pPr>
            <a:r>
              <a:rPr lang="ru-RU" sz="3200" dirty="0" smtClean="0"/>
              <a:t>4.  Моё отношение к нему.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Написать сочинение-описание знакомого животного на основе </a:t>
            </a:r>
            <a:r>
              <a:rPr lang="ru-RU" smtClean="0"/>
              <a:t>сложного плана.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215</TotalTime>
  <Words>460</Words>
  <Application>Microsoft Office PowerPoint</Application>
  <PresentationFormat>Экран (4:3)</PresentationFormat>
  <Paragraphs>61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Городская</vt:lpstr>
      <vt:lpstr>.</vt:lpstr>
      <vt:lpstr>Цели урока:</vt:lpstr>
      <vt:lpstr>Что верно, а что нет ?</vt:lpstr>
      <vt:lpstr>Проверяем:</vt:lpstr>
      <vt:lpstr>Как отличить описание от других типов речи?</vt:lpstr>
      <vt:lpstr>Основные требования к содержанию текста.  </vt:lpstr>
      <vt:lpstr>План.</vt:lpstr>
      <vt:lpstr>Материалы к сочинению.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речи. Обучающее сочинение-описание животного на основе личных впечатлений.  Комплексный анализ текста. Подготовка к экзамену.</dc:title>
  <dc:creator>Светланка</dc:creator>
  <cp:lastModifiedBy>Светланка</cp:lastModifiedBy>
  <cp:revision>28</cp:revision>
  <dcterms:created xsi:type="dcterms:W3CDTF">2012-03-19T16:28:54Z</dcterms:created>
  <dcterms:modified xsi:type="dcterms:W3CDTF">2012-03-31T17:13:33Z</dcterms:modified>
</cp:coreProperties>
</file>